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 Bold" charset="1" panose="020B0803050000020004"/>
      <p:regular r:id="rId10"/>
    </p:embeddedFont>
    <p:embeddedFont>
      <p:font typeface="Fira Sans Bold Bold" charset="1" panose="020B0903050000020004"/>
      <p:regular r:id="rId11"/>
    </p:embeddedFont>
    <p:embeddedFont>
      <p:font typeface="Fira Sans Bold Italics" charset="1" panose="020B0803050000020004"/>
      <p:regular r:id="rId12"/>
    </p:embeddedFont>
    <p:embeddedFont>
      <p:font typeface="Fira Sans Bold Bold Italics" charset="1" panose="020B0903050000020004"/>
      <p:regular r:id="rId13"/>
    </p:embeddedFont>
    <p:embeddedFont>
      <p:font typeface="Fira Sans Light" charset="1" panose="020B0403050000020004"/>
      <p:regular r:id="rId14"/>
    </p:embeddedFont>
    <p:embeddedFont>
      <p:font typeface="Fira Sans Light Bold" charset="1" panose="020B0503050000020004"/>
      <p:regular r:id="rId15"/>
    </p:embeddedFont>
    <p:embeddedFont>
      <p:font typeface="Fira Sans Light Italics" charset="1" panose="020B0403050000020004"/>
      <p:regular r:id="rId16"/>
    </p:embeddedFont>
    <p:embeddedFont>
      <p:font typeface="Fira Sans Light Bold Italics" charset="1" panose="020B05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Medium Bold" charset="1" panose="020B0603050000020004"/>
      <p:regular r:id="rId19"/>
    </p:embeddedFont>
    <p:embeddedFont>
      <p:font typeface="Fira Sans Medium Italics" charset="1" panose="020B0603050000020004"/>
      <p:regular r:id="rId20"/>
    </p:embeddedFont>
    <p:embeddedFont>
      <p:font typeface="Fira Sans Medium Bold Italics" charset="1" panose="020B07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jpe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jpeg" Type="http://schemas.openxmlformats.org/officeDocument/2006/relationships/image"/><Relationship Id="rId4" Target="../media/image62.jpeg" Type="http://schemas.openxmlformats.org/officeDocument/2006/relationships/image"/><Relationship Id="rId5" Target="../media/image6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0365" y="5313521"/>
            <a:ext cx="4930914" cy="3623925"/>
          </a:xfrm>
          <a:custGeom>
            <a:avLst/>
            <a:gdLst/>
            <a:ahLst/>
            <a:cxnLst/>
            <a:rect r="r" b="b" t="t" l="l"/>
            <a:pathLst>
              <a:path h="3623925" w="4930914">
                <a:moveTo>
                  <a:pt x="0" y="0"/>
                </a:moveTo>
                <a:lnTo>
                  <a:pt x="4930914" y="0"/>
                </a:lnTo>
                <a:lnTo>
                  <a:pt x="4930914" y="3623924"/>
                </a:lnTo>
                <a:lnTo>
                  <a:pt x="0" y="3623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5700" y="5412756"/>
            <a:ext cx="2989846" cy="3425454"/>
          </a:xfrm>
          <a:custGeom>
            <a:avLst/>
            <a:gdLst/>
            <a:ahLst/>
            <a:cxnLst/>
            <a:rect r="r" b="b" t="t" l="l"/>
            <a:pathLst>
              <a:path h="3425454" w="2989846">
                <a:moveTo>
                  <a:pt x="0" y="0"/>
                </a:moveTo>
                <a:lnTo>
                  <a:pt x="2989846" y="0"/>
                </a:lnTo>
                <a:lnTo>
                  <a:pt x="2989846" y="3425454"/>
                </a:lnTo>
                <a:lnTo>
                  <a:pt x="0" y="342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92" t="-11577" r="-37380" b="-1262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1094244" cy="3720440"/>
            <a:chOff x="0" y="0"/>
            <a:chExt cx="14792326" cy="49605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06400"/>
              <a:ext cx="14792326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899"/>
                </a:lnSpc>
              </a:pPr>
              <a:r>
                <a:rPr lang="en-US" sz="10749">
                  <a:solidFill>
                    <a:srgbClr val="000000"/>
                  </a:solidFill>
                  <a:latin typeface="Fira Sans Bold"/>
                </a:rPr>
                <a:t>SpotiQuiz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4506"/>
              <a:ext cx="14792326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 Bold"/>
                </a:rPr>
                <a:t>A project developed for the course "Design and implementation of mobile applications".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06173" y="9444676"/>
            <a:ext cx="42756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Fira Sans Light Bold"/>
              </a:rPr>
              <a:t>Academic Year: 2022/2023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3273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430646" y="-1256231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87241" y="3350993"/>
            <a:ext cx="6113968" cy="2959254"/>
            <a:chOff x="0" y="0"/>
            <a:chExt cx="8151957" cy="39456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322948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8151957" cy="2923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39"/>
                </a:lnSpc>
                <a:spcBef>
                  <a:spcPct val="0"/>
                </a:spcBef>
              </a:pPr>
              <a:r>
                <a:rPr lang="en-US" sz="6799" spc="-67">
                  <a:solidFill>
                    <a:srgbClr val="F4F4F4"/>
                  </a:solidFill>
                  <a:latin typeface="Fira Sans Medium"/>
                </a:rPr>
                <a:t>Thanks for the attention!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87070" y="-498984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409378" y="-1256231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3982" y="4214052"/>
            <a:ext cx="5651748" cy="2504633"/>
            <a:chOff x="0" y="0"/>
            <a:chExt cx="7535663" cy="33395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759544"/>
              <a:ext cx="7535663" cy="579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3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7535663" cy="2447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30"/>
                </a:lnSpc>
                <a:spcBef>
                  <a:spcPct val="0"/>
                </a:spcBef>
              </a:pPr>
              <a:r>
                <a:rPr lang="en-US" sz="11484" spc="-114">
                  <a:solidFill>
                    <a:srgbClr val="F4F4F4"/>
                  </a:solidFill>
                  <a:latin typeface="Fira Sans Medium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411779" y="2611436"/>
            <a:ext cx="3614179" cy="3614165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5696" r="0" b="-569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07549" y="2611436"/>
            <a:ext cx="3614179" cy="361416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7553" t="0" r="-755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622100" y="4940867"/>
            <a:ext cx="4985461" cy="4317433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129370" y="7750065"/>
            <a:ext cx="3480308" cy="301396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-1395280" y="8478783"/>
            <a:ext cx="3378391" cy="2925703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82843" y="420686"/>
            <a:ext cx="852231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10700">
                <a:solidFill>
                  <a:srgbClr val="191919"/>
                </a:solidFill>
                <a:latin typeface="Fira Sans Bold Bold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20764" y="6748223"/>
            <a:ext cx="3905194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Riccardo Casciotti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62041" y="6748223"/>
            <a:ext cx="3905194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Ivan Crusco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7182" y="7671943"/>
            <a:ext cx="5232360" cy="1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191919"/>
                </a:solidFill>
                <a:latin typeface="Fira Sans Light"/>
              </a:rPr>
              <a:t>Computer scientist </a:t>
            </a:r>
          </a:p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191919"/>
                </a:solidFill>
                <a:latin typeface="Fira Sans Light"/>
              </a:rPr>
              <a:t>Attending "Master in Computer Science" at Politecnico di Milano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98459" y="7671943"/>
            <a:ext cx="5232360" cy="1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191919"/>
                </a:solidFill>
                <a:latin typeface="Fira Sans Light"/>
              </a:rPr>
              <a:t>Computer scientist </a:t>
            </a:r>
          </a:p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191919"/>
                </a:solidFill>
                <a:latin typeface="Fira Sans Light"/>
              </a:rPr>
              <a:t>Attending "Master in Computer Science" at Politecnico di Milano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031017" y="3255050"/>
            <a:ext cx="3334674" cy="333466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98465" y="2373079"/>
            <a:ext cx="2977778" cy="2578770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698354" y="-383481"/>
            <a:ext cx="4201515" cy="3638531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373695" y="2750701"/>
            <a:ext cx="2661691" cy="4444215"/>
          </a:xfrm>
          <a:custGeom>
            <a:avLst/>
            <a:gdLst/>
            <a:ahLst/>
            <a:cxnLst/>
            <a:rect r="r" b="b" t="t" l="l"/>
            <a:pathLst>
              <a:path h="4444215" w="2661691">
                <a:moveTo>
                  <a:pt x="0" y="0"/>
                </a:moveTo>
                <a:lnTo>
                  <a:pt x="2661692" y="0"/>
                </a:lnTo>
                <a:lnTo>
                  <a:pt x="2661692" y="4444215"/>
                </a:lnTo>
                <a:lnTo>
                  <a:pt x="0" y="444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0912" y="3662464"/>
            <a:ext cx="2620689" cy="2620689"/>
          </a:xfrm>
          <a:custGeom>
            <a:avLst/>
            <a:gdLst/>
            <a:ahLst/>
            <a:cxnLst/>
            <a:rect r="r" b="b" t="t" l="l"/>
            <a:pathLst>
              <a:path h="2620689" w="2620689">
                <a:moveTo>
                  <a:pt x="0" y="0"/>
                </a:moveTo>
                <a:lnTo>
                  <a:pt x="2620688" y="0"/>
                </a:lnTo>
                <a:lnTo>
                  <a:pt x="2620688" y="2620688"/>
                </a:lnTo>
                <a:lnTo>
                  <a:pt x="0" y="2620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94460" y="378355"/>
            <a:ext cx="569908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  <a:spcBef>
                <a:spcPct val="0"/>
              </a:spcBef>
            </a:pPr>
            <a:r>
              <a:rPr lang="en-US" sz="10700" spc="-107">
                <a:solidFill>
                  <a:srgbClr val="000000"/>
                </a:solidFill>
                <a:latin typeface="Fira Sans Bold"/>
              </a:rPr>
              <a:t>Our 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4257" y="7588799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Create a mobile application for smartphone and tablet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4510" y="7588799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Let users log in into their Spotify accounts through 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1607" y="7588799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Play quizzes based on their favourite artists and songs </a:t>
            </a:r>
          </a:p>
        </p:txBody>
      </p:sp>
      <p:sp>
        <p:nvSpPr>
          <p:cNvPr name="AutoShape 16" id="16"/>
          <p:cNvSpPr/>
          <p:nvPr/>
        </p:nvSpPr>
        <p:spPr>
          <a:xfrm>
            <a:off x="6035387" y="4972808"/>
            <a:ext cx="229552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951600" y="4919873"/>
            <a:ext cx="2079417" cy="250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929599" y="4954552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315708" y="7765003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869946" y="7965617"/>
            <a:ext cx="3378391" cy="2925703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88828" y="1811980"/>
            <a:ext cx="6243841" cy="2755559"/>
            <a:chOff x="0" y="0"/>
            <a:chExt cx="8325121" cy="3674078"/>
          </a:xfrm>
        </p:grpSpPr>
        <p:sp>
          <p:nvSpPr>
            <p:cNvPr name="Freeform 9" id="9"/>
            <p:cNvSpPr/>
            <p:nvPr/>
          </p:nvSpPr>
          <p:spPr>
            <a:xfrm flipH="false" flipV="false" rot="2700000">
              <a:off x="7100597" y="2264888"/>
              <a:ext cx="1014429" cy="1014429"/>
            </a:xfrm>
            <a:custGeom>
              <a:avLst/>
              <a:gdLst/>
              <a:ahLst/>
              <a:cxnLst/>
              <a:rect r="r" b="b" t="t" l="l"/>
              <a:pathLst>
                <a:path h="1014429" w="1014429">
                  <a:moveTo>
                    <a:pt x="0" y="0"/>
                  </a:moveTo>
                  <a:lnTo>
                    <a:pt x="1014429" y="0"/>
                  </a:lnTo>
                  <a:lnTo>
                    <a:pt x="1014429" y="1014429"/>
                  </a:lnTo>
                  <a:lnTo>
                    <a:pt x="0" y="101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2700000">
              <a:off x="205336" y="2276473"/>
              <a:ext cx="1275451" cy="1109088"/>
            </a:xfrm>
            <a:custGeom>
              <a:avLst/>
              <a:gdLst/>
              <a:ahLst/>
              <a:cxnLst/>
              <a:rect r="r" b="b" t="t" l="l"/>
              <a:pathLst>
                <a:path h="1109088" w="1275451">
                  <a:moveTo>
                    <a:pt x="0" y="0"/>
                  </a:moveTo>
                  <a:lnTo>
                    <a:pt x="1275451" y="0"/>
                  </a:lnTo>
                  <a:lnTo>
                    <a:pt x="1275451" y="1109087"/>
                  </a:lnTo>
                  <a:lnTo>
                    <a:pt x="0" y="110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181531">
              <a:off x="1860498" y="1361902"/>
              <a:ext cx="1251122" cy="1252106"/>
            </a:xfrm>
            <a:custGeom>
              <a:avLst/>
              <a:gdLst/>
              <a:ahLst/>
              <a:cxnLst/>
              <a:rect r="r" b="b" t="t" l="l"/>
              <a:pathLst>
                <a:path h="1252106" w="1251122">
                  <a:moveTo>
                    <a:pt x="0" y="0"/>
                  </a:moveTo>
                  <a:lnTo>
                    <a:pt x="1251122" y="0"/>
                  </a:lnTo>
                  <a:lnTo>
                    <a:pt x="1251122" y="1252106"/>
                  </a:lnTo>
                  <a:lnTo>
                    <a:pt x="0" y="125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2370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1154680">
              <a:off x="5614373" y="1358083"/>
              <a:ext cx="1100429" cy="1252698"/>
            </a:xfrm>
            <a:custGeom>
              <a:avLst/>
              <a:gdLst/>
              <a:ahLst/>
              <a:cxnLst/>
              <a:rect r="r" b="b" t="t" l="l"/>
              <a:pathLst>
                <a:path h="1252698" w="1100429">
                  <a:moveTo>
                    <a:pt x="0" y="0"/>
                  </a:moveTo>
                  <a:lnTo>
                    <a:pt x="1100428" y="0"/>
                  </a:lnTo>
                  <a:lnTo>
                    <a:pt x="1100428" y="1252697"/>
                  </a:lnTo>
                  <a:lnTo>
                    <a:pt x="0" y="125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133129" y="0"/>
              <a:ext cx="826947" cy="2127194"/>
            </a:xfrm>
            <a:custGeom>
              <a:avLst/>
              <a:gdLst/>
              <a:ahLst/>
              <a:cxnLst/>
              <a:rect r="r" b="b" t="t" l="l"/>
              <a:pathLst>
                <a:path h="2127194" w="826947">
                  <a:moveTo>
                    <a:pt x="0" y="0"/>
                  </a:moveTo>
                  <a:lnTo>
                    <a:pt x="826946" y="0"/>
                  </a:lnTo>
                  <a:lnTo>
                    <a:pt x="826946" y="2127194"/>
                  </a:lnTo>
                  <a:lnTo>
                    <a:pt x="0" y="2127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47177" y="2050714"/>
            <a:ext cx="6300631" cy="2571438"/>
            <a:chOff x="0" y="0"/>
            <a:chExt cx="8400841" cy="3428584"/>
          </a:xfrm>
        </p:grpSpPr>
        <p:sp>
          <p:nvSpPr>
            <p:cNvPr name="Freeform 15" id="15"/>
            <p:cNvSpPr/>
            <p:nvPr/>
          </p:nvSpPr>
          <p:spPr>
            <a:xfrm flipH="false" flipV="false" rot="-618556">
              <a:off x="187480" y="459336"/>
              <a:ext cx="4597297" cy="2509912"/>
            </a:xfrm>
            <a:custGeom>
              <a:avLst/>
              <a:gdLst/>
              <a:ahLst/>
              <a:cxnLst/>
              <a:rect r="r" b="b" t="t" l="l"/>
              <a:pathLst>
                <a:path h="2509912" w="4597297">
                  <a:moveTo>
                    <a:pt x="0" y="0"/>
                  </a:moveTo>
                  <a:lnTo>
                    <a:pt x="4597297" y="0"/>
                  </a:lnTo>
                  <a:lnTo>
                    <a:pt x="4597297" y="2509912"/>
                  </a:lnTo>
                  <a:lnTo>
                    <a:pt x="0" y="250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8250" t="0" r="-18096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620936">
              <a:off x="5212997" y="240741"/>
              <a:ext cx="2947103" cy="2947103"/>
            </a:xfrm>
            <a:custGeom>
              <a:avLst/>
              <a:gdLst/>
              <a:ahLst/>
              <a:cxnLst/>
              <a:rect r="r" b="b" t="t" l="l"/>
              <a:pathLst>
                <a:path h="2947103" w="2947103">
                  <a:moveTo>
                    <a:pt x="0" y="0"/>
                  </a:moveTo>
                  <a:lnTo>
                    <a:pt x="2947103" y="0"/>
                  </a:lnTo>
                  <a:lnTo>
                    <a:pt x="2947103" y="2947102"/>
                  </a:lnTo>
                  <a:lnTo>
                    <a:pt x="0" y="2947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553487" y="5769415"/>
            <a:ext cx="3054696" cy="3044535"/>
          </a:xfrm>
          <a:custGeom>
            <a:avLst/>
            <a:gdLst/>
            <a:ahLst/>
            <a:cxnLst/>
            <a:rect r="r" b="b" t="t" l="l"/>
            <a:pathLst>
              <a:path h="3044535" w="3054696">
                <a:moveTo>
                  <a:pt x="0" y="0"/>
                </a:moveTo>
                <a:lnTo>
                  <a:pt x="3054696" y="0"/>
                </a:lnTo>
                <a:lnTo>
                  <a:pt x="3054696" y="3044535"/>
                </a:lnTo>
                <a:lnTo>
                  <a:pt x="0" y="3044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658" t="0" r="-3865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91639" y="5852076"/>
            <a:ext cx="4467661" cy="2977713"/>
          </a:xfrm>
          <a:custGeom>
            <a:avLst/>
            <a:gdLst/>
            <a:ahLst/>
            <a:cxnLst/>
            <a:rect r="r" b="b" t="t" l="l"/>
            <a:pathLst>
              <a:path h="2977713" w="4467661">
                <a:moveTo>
                  <a:pt x="0" y="0"/>
                </a:moveTo>
                <a:lnTo>
                  <a:pt x="4467661" y="0"/>
                </a:lnTo>
                <a:lnTo>
                  <a:pt x="4467661" y="2977714"/>
                </a:lnTo>
                <a:lnTo>
                  <a:pt x="0" y="2977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90179" y="421939"/>
            <a:ext cx="1446015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10700">
                <a:solidFill>
                  <a:srgbClr val="191919"/>
                </a:solidFill>
                <a:latin typeface="Fira Sans Bold Bold"/>
              </a:rPr>
              <a:t>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0746" y="4400464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Prototyping the app and its main functionalities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22571" y="8944545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Design choices</a:t>
            </a:r>
          </a:p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"How should the app feel?"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48723" y="9229725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Splitting the tasks and creating a workplan to start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23257" y="4400464"/>
            <a:ext cx="4153493" cy="8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494">
                <a:solidFill>
                  <a:srgbClr val="191919"/>
                </a:solidFill>
                <a:latin typeface="Fira Sans Medium"/>
              </a:rPr>
              <a:t>Choosing the framework for the implementation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0179" y="421939"/>
            <a:ext cx="1446015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10700">
                <a:solidFill>
                  <a:srgbClr val="191919"/>
                </a:solidFill>
                <a:latin typeface="Fira Sans Bold Bold"/>
              </a:rPr>
              <a:t>Design choices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170285" y="0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58543" y="2178580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777910" y="-524643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20932" y="2366448"/>
            <a:ext cx="2497826" cy="5007689"/>
          </a:xfrm>
          <a:custGeom>
            <a:avLst/>
            <a:gdLst/>
            <a:ahLst/>
            <a:cxnLst/>
            <a:rect r="r" b="b" t="t" l="l"/>
            <a:pathLst>
              <a:path h="5007689" w="2497826">
                <a:moveTo>
                  <a:pt x="0" y="0"/>
                </a:moveTo>
                <a:lnTo>
                  <a:pt x="2497826" y="0"/>
                </a:lnTo>
                <a:lnTo>
                  <a:pt x="2497826" y="5007689"/>
                </a:lnTo>
                <a:lnTo>
                  <a:pt x="0" y="500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8227" y="2366448"/>
            <a:ext cx="2313552" cy="5007689"/>
          </a:xfrm>
          <a:custGeom>
            <a:avLst/>
            <a:gdLst/>
            <a:ahLst/>
            <a:cxnLst/>
            <a:rect r="r" b="b" t="t" l="l"/>
            <a:pathLst>
              <a:path h="5007689" w="2313552">
                <a:moveTo>
                  <a:pt x="0" y="0"/>
                </a:moveTo>
                <a:lnTo>
                  <a:pt x="2313553" y="0"/>
                </a:lnTo>
                <a:lnTo>
                  <a:pt x="2313553" y="5007689"/>
                </a:lnTo>
                <a:lnTo>
                  <a:pt x="0" y="5007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55913" y="2472609"/>
            <a:ext cx="2300104" cy="4795368"/>
          </a:xfrm>
          <a:custGeom>
            <a:avLst/>
            <a:gdLst/>
            <a:ahLst/>
            <a:cxnLst/>
            <a:rect r="r" b="b" t="t" l="l"/>
            <a:pathLst>
              <a:path h="4795368" w="2300104">
                <a:moveTo>
                  <a:pt x="0" y="0"/>
                </a:moveTo>
                <a:lnTo>
                  <a:pt x="2300104" y="0"/>
                </a:lnTo>
                <a:lnTo>
                  <a:pt x="2300104" y="4795367"/>
                </a:lnTo>
                <a:lnTo>
                  <a:pt x="0" y="4795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98" t="-4651" r="-250187" b="-5045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3761780" y="4870292"/>
            <a:ext cx="4259152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0518758" y="4870292"/>
            <a:ext cx="433715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272984" y="3141743"/>
            <a:ext cx="1236745" cy="1286601"/>
          </a:xfrm>
          <a:custGeom>
            <a:avLst/>
            <a:gdLst/>
            <a:ahLst/>
            <a:cxnLst/>
            <a:rect r="r" b="b" t="t" l="l"/>
            <a:pathLst>
              <a:path h="1286601" w="1236745">
                <a:moveTo>
                  <a:pt x="0" y="0"/>
                </a:moveTo>
                <a:lnTo>
                  <a:pt x="1236744" y="0"/>
                </a:lnTo>
                <a:lnTo>
                  <a:pt x="1236744" y="1286601"/>
                </a:lnTo>
                <a:lnTo>
                  <a:pt x="0" y="1286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27433" y="3196991"/>
            <a:ext cx="1641803" cy="1231353"/>
          </a:xfrm>
          <a:custGeom>
            <a:avLst/>
            <a:gdLst/>
            <a:ahLst/>
            <a:cxnLst/>
            <a:rect r="r" b="b" t="t" l="l"/>
            <a:pathLst>
              <a:path h="1231353" w="1641803">
                <a:moveTo>
                  <a:pt x="0" y="0"/>
                </a:moveTo>
                <a:lnTo>
                  <a:pt x="1641803" y="0"/>
                </a:lnTo>
                <a:lnTo>
                  <a:pt x="1641803" y="1231353"/>
                </a:lnTo>
                <a:lnTo>
                  <a:pt x="0" y="1231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44026" y="7650362"/>
            <a:ext cx="7199948" cy="159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Minimal and Spotify driven design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The app should remember Spotify and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be fast and easy to use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040" y="7623065"/>
            <a:ext cx="4369927" cy="26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Usage of the same green, black and white tonalities from the official Spotify documentation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75972" y="7623065"/>
            <a:ext cx="5112028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Simple and meaningful widgets, avoiding the overload of screens with unnecessary informations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02551" y="7809046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963166" y="6953799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131931" y="4883335"/>
            <a:ext cx="3378391" cy="2925703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971589" y="6542638"/>
            <a:ext cx="1541209" cy="1628755"/>
          </a:xfrm>
          <a:custGeom>
            <a:avLst/>
            <a:gdLst/>
            <a:ahLst/>
            <a:cxnLst/>
            <a:rect r="r" b="b" t="t" l="l"/>
            <a:pathLst>
              <a:path h="1628755" w="1541209">
                <a:moveTo>
                  <a:pt x="0" y="0"/>
                </a:moveTo>
                <a:lnTo>
                  <a:pt x="1541209" y="0"/>
                </a:lnTo>
                <a:lnTo>
                  <a:pt x="1541209" y="1628755"/>
                </a:lnTo>
                <a:lnTo>
                  <a:pt x="0" y="16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44579" y="6346186"/>
            <a:ext cx="1814554" cy="1873088"/>
          </a:xfrm>
          <a:custGeom>
            <a:avLst/>
            <a:gdLst/>
            <a:ahLst/>
            <a:cxnLst/>
            <a:rect r="r" b="b" t="t" l="l"/>
            <a:pathLst>
              <a:path h="1873088" w="1814554">
                <a:moveTo>
                  <a:pt x="0" y="0"/>
                </a:moveTo>
                <a:lnTo>
                  <a:pt x="1814554" y="0"/>
                </a:lnTo>
                <a:lnTo>
                  <a:pt x="1814554" y="1873088"/>
                </a:lnTo>
                <a:lnTo>
                  <a:pt x="0" y="187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2167" y="2050714"/>
            <a:ext cx="968247" cy="1634173"/>
          </a:xfrm>
          <a:custGeom>
            <a:avLst/>
            <a:gdLst/>
            <a:ahLst/>
            <a:cxnLst/>
            <a:rect r="r" b="b" t="t" l="l"/>
            <a:pathLst>
              <a:path h="1634173" w="968247">
                <a:moveTo>
                  <a:pt x="0" y="0"/>
                </a:moveTo>
                <a:lnTo>
                  <a:pt x="968247" y="0"/>
                </a:lnTo>
                <a:lnTo>
                  <a:pt x="968247" y="1634173"/>
                </a:lnTo>
                <a:lnTo>
                  <a:pt x="0" y="163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5400000">
            <a:off x="4482909" y="1863840"/>
            <a:ext cx="2007921" cy="2007921"/>
          </a:xfrm>
          <a:custGeom>
            <a:avLst/>
            <a:gdLst/>
            <a:ahLst/>
            <a:cxnLst/>
            <a:rect r="r" b="b" t="t" l="l"/>
            <a:pathLst>
              <a:path h="2007921" w="2007921">
                <a:moveTo>
                  <a:pt x="2007921" y="0"/>
                </a:moveTo>
                <a:lnTo>
                  <a:pt x="0" y="0"/>
                </a:lnTo>
                <a:lnTo>
                  <a:pt x="0" y="2007921"/>
                </a:lnTo>
                <a:lnTo>
                  <a:pt x="2007921" y="2007921"/>
                </a:lnTo>
                <a:lnTo>
                  <a:pt x="200792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57421" y="2050714"/>
            <a:ext cx="968247" cy="1634173"/>
          </a:xfrm>
          <a:custGeom>
            <a:avLst/>
            <a:gdLst/>
            <a:ahLst/>
            <a:cxnLst/>
            <a:rect r="r" b="b" t="t" l="l"/>
            <a:pathLst>
              <a:path h="1634173" w="968247">
                <a:moveTo>
                  <a:pt x="0" y="0"/>
                </a:moveTo>
                <a:lnTo>
                  <a:pt x="968247" y="0"/>
                </a:lnTo>
                <a:lnTo>
                  <a:pt x="968247" y="1634173"/>
                </a:lnTo>
                <a:lnTo>
                  <a:pt x="0" y="163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0120606" y="2383677"/>
            <a:ext cx="968247" cy="1634173"/>
          </a:xfrm>
          <a:custGeom>
            <a:avLst/>
            <a:gdLst/>
            <a:ahLst/>
            <a:cxnLst/>
            <a:rect r="r" b="b" t="t" l="l"/>
            <a:pathLst>
              <a:path h="1634173" w="968247">
                <a:moveTo>
                  <a:pt x="0" y="0"/>
                </a:moveTo>
                <a:lnTo>
                  <a:pt x="968247" y="0"/>
                </a:lnTo>
                <a:lnTo>
                  <a:pt x="968247" y="1634173"/>
                </a:lnTo>
                <a:lnTo>
                  <a:pt x="0" y="163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222102">
            <a:off x="9800383" y="1675298"/>
            <a:ext cx="408982" cy="1222501"/>
          </a:xfrm>
          <a:custGeom>
            <a:avLst/>
            <a:gdLst/>
            <a:ahLst/>
            <a:cxnLst/>
            <a:rect r="r" b="b" t="t" l="l"/>
            <a:pathLst>
              <a:path h="1222501" w="408982">
                <a:moveTo>
                  <a:pt x="408983" y="0"/>
                </a:moveTo>
                <a:lnTo>
                  <a:pt x="0" y="0"/>
                </a:lnTo>
                <a:lnTo>
                  <a:pt x="0" y="1222501"/>
                </a:lnTo>
                <a:lnTo>
                  <a:pt x="408983" y="1222501"/>
                </a:lnTo>
                <a:lnTo>
                  <a:pt x="40898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60987" y="2050714"/>
            <a:ext cx="1753000" cy="1753000"/>
          </a:xfrm>
          <a:custGeom>
            <a:avLst/>
            <a:gdLst/>
            <a:ahLst/>
            <a:cxnLst/>
            <a:rect r="r" b="b" t="t" l="l"/>
            <a:pathLst>
              <a:path h="1753000" w="1753000">
                <a:moveTo>
                  <a:pt x="0" y="0"/>
                </a:moveTo>
                <a:lnTo>
                  <a:pt x="1753000" y="0"/>
                </a:lnTo>
                <a:lnTo>
                  <a:pt x="1753000" y="1753001"/>
                </a:lnTo>
                <a:lnTo>
                  <a:pt x="0" y="1753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67529" y="2137029"/>
            <a:ext cx="1331483" cy="1693461"/>
          </a:xfrm>
          <a:custGeom>
            <a:avLst/>
            <a:gdLst/>
            <a:ahLst/>
            <a:cxnLst/>
            <a:rect r="r" b="b" t="t" l="l"/>
            <a:pathLst>
              <a:path h="1693461" w="1331483">
                <a:moveTo>
                  <a:pt x="0" y="0"/>
                </a:moveTo>
                <a:lnTo>
                  <a:pt x="1331483" y="0"/>
                </a:lnTo>
                <a:lnTo>
                  <a:pt x="1331483" y="1693460"/>
                </a:lnTo>
                <a:lnTo>
                  <a:pt x="0" y="1693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662468" y="3878704"/>
            <a:ext cx="4208621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Adaptability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Supporting both 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portrait and landscape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orientation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90179" y="421939"/>
            <a:ext cx="1446015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10700">
                <a:solidFill>
                  <a:srgbClr val="191919"/>
                </a:solidFill>
                <a:latin typeface="Fira Sans Bold Bold"/>
              </a:rPr>
              <a:t>Key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460" y="3878704"/>
            <a:ext cx="4592598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Multi-device support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Developed for tablet and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smartphone with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different layouts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18940" y="8370628"/>
            <a:ext cx="4446508" cy="106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Localization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Available in 6 languages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0336" y="8370628"/>
            <a:ext cx="7230408" cy="159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Deeply tested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 campaign of 266 Widget,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Unit and Integration tests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33065" y="3878704"/>
            <a:ext cx="5180983" cy="26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Appropiate usage of data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Persistent data collection and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asynchronus screens population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9100" y="-292234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865364" y="359314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37294" y="2500499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461635" y="2286536"/>
            <a:ext cx="2376018" cy="4774719"/>
          </a:xfrm>
          <a:custGeom>
            <a:avLst/>
            <a:gdLst/>
            <a:ahLst/>
            <a:cxnLst/>
            <a:rect r="r" b="b" t="t" l="l"/>
            <a:pathLst>
              <a:path h="4774719" w="2376018">
                <a:moveTo>
                  <a:pt x="0" y="0"/>
                </a:moveTo>
                <a:lnTo>
                  <a:pt x="2376018" y="0"/>
                </a:lnTo>
                <a:lnTo>
                  <a:pt x="2376018" y="4774718"/>
                </a:lnTo>
                <a:lnTo>
                  <a:pt x="0" y="477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4357" y="2136436"/>
            <a:ext cx="3752652" cy="1288411"/>
          </a:xfrm>
          <a:custGeom>
            <a:avLst/>
            <a:gdLst/>
            <a:ahLst/>
            <a:cxnLst/>
            <a:rect r="r" b="b" t="t" l="l"/>
            <a:pathLst>
              <a:path h="1288411" w="3752652">
                <a:moveTo>
                  <a:pt x="0" y="0"/>
                </a:moveTo>
                <a:lnTo>
                  <a:pt x="3752653" y="0"/>
                </a:lnTo>
                <a:lnTo>
                  <a:pt x="3752653" y="1288411"/>
                </a:lnTo>
                <a:lnTo>
                  <a:pt x="0" y="1288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4039" y="3852660"/>
            <a:ext cx="1406171" cy="1718653"/>
          </a:xfrm>
          <a:custGeom>
            <a:avLst/>
            <a:gdLst/>
            <a:ahLst/>
            <a:cxnLst/>
            <a:rect r="r" b="b" t="t" l="l"/>
            <a:pathLst>
              <a:path h="1718653" w="1406171">
                <a:moveTo>
                  <a:pt x="0" y="0"/>
                </a:moveTo>
                <a:lnTo>
                  <a:pt x="1406171" y="0"/>
                </a:lnTo>
                <a:lnTo>
                  <a:pt x="1406171" y="1718653"/>
                </a:lnTo>
                <a:lnTo>
                  <a:pt x="0" y="1718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58130" y="3596391"/>
            <a:ext cx="2741365" cy="2193092"/>
          </a:xfrm>
          <a:custGeom>
            <a:avLst/>
            <a:gdLst/>
            <a:ahLst/>
            <a:cxnLst/>
            <a:rect r="r" b="b" t="t" l="l"/>
            <a:pathLst>
              <a:path h="2193092" w="2741365">
                <a:moveTo>
                  <a:pt x="0" y="0"/>
                </a:moveTo>
                <a:lnTo>
                  <a:pt x="2741365" y="0"/>
                </a:lnTo>
                <a:lnTo>
                  <a:pt x="2741365" y="2193092"/>
                </a:lnTo>
                <a:lnTo>
                  <a:pt x="0" y="2193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23" r="0" b="-1162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73769" y="6732069"/>
            <a:ext cx="1668688" cy="1668688"/>
          </a:xfrm>
          <a:custGeom>
            <a:avLst/>
            <a:gdLst/>
            <a:ahLst/>
            <a:cxnLst/>
            <a:rect r="r" b="b" t="t" l="l"/>
            <a:pathLst>
              <a:path h="1668688" w="1668688">
                <a:moveTo>
                  <a:pt x="0" y="0"/>
                </a:moveTo>
                <a:lnTo>
                  <a:pt x="1668688" y="0"/>
                </a:lnTo>
                <a:lnTo>
                  <a:pt x="1668688" y="1668688"/>
                </a:lnTo>
                <a:lnTo>
                  <a:pt x="0" y="1668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35727" y="7906833"/>
            <a:ext cx="1827833" cy="1827833"/>
          </a:xfrm>
          <a:custGeom>
            <a:avLst/>
            <a:gdLst/>
            <a:ahLst/>
            <a:cxnLst/>
            <a:rect r="r" b="b" t="t" l="l"/>
            <a:pathLst>
              <a:path h="1827833" w="1827833">
                <a:moveTo>
                  <a:pt x="0" y="0"/>
                </a:moveTo>
                <a:lnTo>
                  <a:pt x="1827833" y="0"/>
                </a:lnTo>
                <a:lnTo>
                  <a:pt x="1827833" y="1827832"/>
                </a:lnTo>
                <a:lnTo>
                  <a:pt x="0" y="1827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59110" y="7072489"/>
            <a:ext cx="3477547" cy="987848"/>
          </a:xfrm>
          <a:custGeom>
            <a:avLst/>
            <a:gdLst/>
            <a:ahLst/>
            <a:cxnLst/>
            <a:rect r="r" b="b" t="t" l="l"/>
            <a:pathLst>
              <a:path h="987848" w="3477547">
                <a:moveTo>
                  <a:pt x="0" y="0"/>
                </a:moveTo>
                <a:lnTo>
                  <a:pt x="3477547" y="0"/>
                </a:lnTo>
                <a:lnTo>
                  <a:pt x="3477547" y="987848"/>
                </a:lnTo>
                <a:lnTo>
                  <a:pt x="0" y="987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67357" y="549805"/>
            <a:ext cx="8488357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  <a:spcBef>
                <a:spcPct val="0"/>
              </a:spcBef>
            </a:pPr>
            <a:r>
              <a:rPr lang="en-US" sz="10700" spc="-107">
                <a:solidFill>
                  <a:srgbClr val="000000"/>
                </a:solidFill>
                <a:latin typeface="Fira Sans Bold"/>
              </a:rPr>
              <a:t>Components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680210" y="4673895"/>
            <a:ext cx="3781425" cy="3809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0837653" y="4673895"/>
            <a:ext cx="2720478" cy="1904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6242457" y="4673895"/>
            <a:ext cx="3407187" cy="289251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9311535" y="4649394"/>
            <a:ext cx="3747575" cy="291701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9649644" y="7061254"/>
            <a:ext cx="0" cy="84557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279969" y="5961838"/>
            <a:ext cx="3470910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Firebase Database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57706" y="8536532"/>
            <a:ext cx="2700814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Geocoding 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02233" y="8536532"/>
            <a:ext cx="2791301" cy="106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Events API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from Rapid API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33132" y="9756665"/>
            <a:ext cx="3233023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External libraries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71236" y="5961838"/>
            <a:ext cx="2053709" cy="5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000000"/>
                </a:solidFill>
                <a:latin typeface="Fira Sans Medium Bold"/>
              </a:rPr>
              <a:t>Spotify API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255128" y="7795449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988756" y="529703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80577" y="8824149"/>
            <a:ext cx="3378391" cy="2925703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73939" y="2696329"/>
            <a:ext cx="880160" cy="1195463"/>
          </a:xfrm>
          <a:custGeom>
            <a:avLst/>
            <a:gdLst/>
            <a:ahLst/>
            <a:cxnLst/>
            <a:rect r="r" b="b" t="t" l="l"/>
            <a:pathLst>
              <a:path h="1195463" w="880160">
                <a:moveTo>
                  <a:pt x="0" y="0"/>
                </a:moveTo>
                <a:lnTo>
                  <a:pt x="880160" y="0"/>
                </a:lnTo>
                <a:lnTo>
                  <a:pt x="880160" y="1195463"/>
                </a:lnTo>
                <a:lnTo>
                  <a:pt x="0" y="119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43408" y="2696329"/>
            <a:ext cx="1180520" cy="1195463"/>
          </a:xfrm>
          <a:custGeom>
            <a:avLst/>
            <a:gdLst/>
            <a:ahLst/>
            <a:cxnLst/>
            <a:rect r="r" b="b" t="t" l="l"/>
            <a:pathLst>
              <a:path h="1195463" w="1180520">
                <a:moveTo>
                  <a:pt x="0" y="0"/>
                </a:moveTo>
                <a:lnTo>
                  <a:pt x="1180520" y="0"/>
                </a:lnTo>
                <a:lnTo>
                  <a:pt x="1180520" y="1195463"/>
                </a:lnTo>
                <a:lnTo>
                  <a:pt x="0" y="119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94255" y="2778919"/>
            <a:ext cx="1856364" cy="1030282"/>
          </a:xfrm>
          <a:custGeom>
            <a:avLst/>
            <a:gdLst/>
            <a:ahLst/>
            <a:cxnLst/>
            <a:rect r="r" b="b" t="t" l="l"/>
            <a:pathLst>
              <a:path h="1030282" w="1856364">
                <a:moveTo>
                  <a:pt x="0" y="0"/>
                </a:moveTo>
                <a:lnTo>
                  <a:pt x="1856364" y="0"/>
                </a:lnTo>
                <a:lnTo>
                  <a:pt x="1856364" y="1030282"/>
                </a:lnTo>
                <a:lnTo>
                  <a:pt x="0" y="1030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8736" y="6522307"/>
            <a:ext cx="1312728" cy="1312728"/>
          </a:xfrm>
          <a:custGeom>
            <a:avLst/>
            <a:gdLst/>
            <a:ahLst/>
            <a:cxnLst/>
            <a:rect r="r" b="b" t="t" l="l"/>
            <a:pathLst>
              <a:path h="1312728" w="1312728">
                <a:moveTo>
                  <a:pt x="0" y="0"/>
                </a:moveTo>
                <a:lnTo>
                  <a:pt x="1312728" y="0"/>
                </a:lnTo>
                <a:lnTo>
                  <a:pt x="1312728" y="1312728"/>
                </a:lnTo>
                <a:lnTo>
                  <a:pt x="0" y="131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78075" y="6522307"/>
            <a:ext cx="1312728" cy="1312728"/>
          </a:xfrm>
          <a:custGeom>
            <a:avLst/>
            <a:gdLst/>
            <a:ahLst/>
            <a:cxnLst/>
            <a:rect r="r" b="b" t="t" l="l"/>
            <a:pathLst>
              <a:path h="1312728" w="1312728">
                <a:moveTo>
                  <a:pt x="0" y="0"/>
                </a:moveTo>
                <a:lnTo>
                  <a:pt x="1312728" y="0"/>
                </a:lnTo>
                <a:lnTo>
                  <a:pt x="1312728" y="1312728"/>
                </a:lnTo>
                <a:lnTo>
                  <a:pt x="0" y="131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08340" y="6522307"/>
            <a:ext cx="1493608" cy="1243768"/>
          </a:xfrm>
          <a:custGeom>
            <a:avLst/>
            <a:gdLst/>
            <a:ahLst/>
            <a:cxnLst/>
            <a:rect r="r" b="b" t="t" l="l"/>
            <a:pathLst>
              <a:path h="1243768" w="1493608">
                <a:moveTo>
                  <a:pt x="0" y="0"/>
                </a:moveTo>
                <a:lnTo>
                  <a:pt x="1493608" y="0"/>
                </a:lnTo>
                <a:lnTo>
                  <a:pt x="1493608" y="1243768"/>
                </a:lnTo>
                <a:lnTo>
                  <a:pt x="0" y="1243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7603" y="549805"/>
            <a:ext cx="16021697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  <a:spcBef>
                <a:spcPct val="0"/>
              </a:spcBef>
            </a:pPr>
            <a:r>
              <a:rPr lang="en-US" sz="10700" spc="-107">
                <a:solidFill>
                  <a:srgbClr val="000000"/>
                </a:solidFill>
                <a:latin typeface="Fira Sans Bold"/>
              </a:rPr>
              <a:t>Quiz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56937" y="4125072"/>
            <a:ext cx="4579977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5 Modalities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Different type of quizzes 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related to artists, songs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and albums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37768" y="4125072"/>
            <a:ext cx="5169337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Endless quizzes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 user can play as much as 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wanted, we will continously 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generate new questions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3174" y="7994675"/>
            <a:ext cx="5864826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Listen and answer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Thanks to the playback function of Spotify, listening  to the songs in the app is possible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06975" y="7994675"/>
            <a:ext cx="5375672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Tailored questions 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Our questions generator is 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based on the list of favourite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artists and songs of the user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5364" y="889195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549805"/>
            <a:ext cx="1623060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0"/>
              </a:lnSpc>
              <a:spcBef>
                <a:spcPct val="0"/>
              </a:spcBef>
            </a:pPr>
            <a:r>
              <a:rPr lang="en-US" sz="10700" spc="-107">
                <a:solidFill>
                  <a:srgbClr val="000000"/>
                </a:solidFill>
                <a:latin typeface="Fira Sans Bold"/>
              </a:rPr>
              <a:t>Gamification &amp; Events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65364" y="-2084991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25426" y="289745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752107" y="2898400"/>
            <a:ext cx="2201688" cy="4424597"/>
          </a:xfrm>
          <a:custGeom>
            <a:avLst/>
            <a:gdLst/>
            <a:ahLst/>
            <a:cxnLst/>
            <a:rect r="r" b="b" t="t" l="l"/>
            <a:pathLst>
              <a:path h="4424597" w="2201688">
                <a:moveTo>
                  <a:pt x="0" y="0"/>
                </a:moveTo>
                <a:lnTo>
                  <a:pt x="2201688" y="0"/>
                </a:lnTo>
                <a:lnTo>
                  <a:pt x="2201688" y="4424597"/>
                </a:lnTo>
                <a:lnTo>
                  <a:pt x="0" y="4424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80531" y="2898400"/>
            <a:ext cx="9435553" cy="4424597"/>
            <a:chOff x="0" y="0"/>
            <a:chExt cx="12580737" cy="58994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46126" y="8058"/>
              <a:ext cx="2893412" cy="5891404"/>
            </a:xfrm>
            <a:custGeom>
              <a:avLst/>
              <a:gdLst/>
              <a:ahLst/>
              <a:cxnLst/>
              <a:rect r="r" b="b" t="t" l="l"/>
              <a:pathLst>
                <a:path h="5891404" w="2893412">
                  <a:moveTo>
                    <a:pt x="0" y="0"/>
                  </a:moveTo>
                  <a:lnTo>
                    <a:pt x="2893412" y="0"/>
                  </a:lnTo>
                  <a:lnTo>
                    <a:pt x="2893412" y="5891404"/>
                  </a:lnTo>
                  <a:lnTo>
                    <a:pt x="0" y="5891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93412" cy="5899462"/>
            </a:xfrm>
            <a:custGeom>
              <a:avLst/>
              <a:gdLst/>
              <a:ahLst/>
              <a:cxnLst/>
              <a:rect r="r" b="b" t="t" l="l"/>
              <a:pathLst>
                <a:path h="5899462" w="2893412">
                  <a:moveTo>
                    <a:pt x="0" y="0"/>
                  </a:moveTo>
                  <a:lnTo>
                    <a:pt x="2893412" y="0"/>
                  </a:lnTo>
                  <a:lnTo>
                    <a:pt x="2893412" y="5899462"/>
                  </a:lnTo>
                  <a:lnTo>
                    <a:pt x="0" y="5899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87325" y="0"/>
              <a:ext cx="2893412" cy="5864075"/>
            </a:xfrm>
            <a:custGeom>
              <a:avLst/>
              <a:gdLst/>
              <a:ahLst/>
              <a:cxnLst/>
              <a:rect r="r" b="b" t="t" l="l"/>
              <a:pathLst>
                <a:path h="5864075" w="2893412">
                  <a:moveTo>
                    <a:pt x="0" y="0"/>
                  </a:moveTo>
                  <a:lnTo>
                    <a:pt x="2893412" y="0"/>
                  </a:lnTo>
                  <a:lnTo>
                    <a:pt x="2893412" y="5864075"/>
                  </a:lnTo>
                  <a:lnTo>
                    <a:pt x="0" y="5864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44782" y="7738778"/>
            <a:ext cx="8676743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Beyond the quiz</a:t>
            </a:r>
          </a:p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The user will be able to track the progress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in the application and to compete with other players around the world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7902" y="7738778"/>
            <a:ext cx="6870098" cy="213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1">
                <a:solidFill>
                  <a:srgbClr val="191919"/>
                </a:solidFill>
                <a:latin typeface="Fira Sans Medium"/>
              </a:rPr>
              <a:t>Helping music lovers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241">
                <a:solidFill>
                  <a:srgbClr val="191919"/>
                </a:solidFill>
                <a:latin typeface="Fira Sans Light"/>
              </a:rPr>
              <a:t>The app can display </a:t>
            </a:r>
            <a:r>
              <a:rPr lang="en-US" sz="3241">
                <a:solidFill>
                  <a:srgbClr val="191919"/>
                </a:solidFill>
                <a:latin typeface="Fira Sans Light"/>
              </a:rPr>
              <a:t>a list of music events happening close to the user in the next days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DAFcWT1dwCs</dc:identifier>
  <dcterms:modified xsi:type="dcterms:W3CDTF">2011-08-01T06:04:30Z</dcterms:modified>
  <cp:revision>1</cp:revision>
  <dc:title>Spotify Quiz</dc:title>
</cp:coreProperties>
</file>